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419" r:id="rId6"/>
    <p:sldId id="409" r:id="rId7"/>
    <p:sldId id="414" r:id="rId8"/>
    <p:sldId id="424" r:id="rId9"/>
    <p:sldId id="346" r:id="rId10"/>
    <p:sldId id="435" r:id="rId11"/>
    <p:sldId id="387" r:id="rId12"/>
    <p:sldId id="378" r:id="rId13"/>
    <p:sldId id="380" r:id="rId14"/>
    <p:sldId id="412" r:id="rId15"/>
    <p:sldId id="407" r:id="rId16"/>
    <p:sldId id="423" r:id="rId17"/>
    <p:sldId id="379" r:id="rId18"/>
    <p:sldId id="408" r:id="rId19"/>
    <p:sldId id="402" r:id="rId20"/>
    <p:sldId id="345" r:id="rId21"/>
    <p:sldId id="359" r:id="rId22"/>
    <p:sldId id="388" r:id="rId23"/>
    <p:sldId id="417" r:id="rId24"/>
    <p:sldId id="398" r:id="rId25"/>
    <p:sldId id="397" r:id="rId2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hiddenSlides="1"/>
  <p:clrMru>
    <a:srgbClr val="FFF8DC"/>
    <a:srgbClr val="FFE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2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entspanntundkreativ.de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entspanntundkreativ.d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B9660-09EE-EF45-B69E-81C866155CF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D845189-54E6-404E-9791-AD3560DA4181}">
      <dgm:prSet/>
      <dgm:spPr/>
      <dgm:t>
        <a:bodyPr/>
        <a:lstStyle/>
        <a:p>
          <a:pPr rtl="0"/>
          <a:r>
            <a:rPr lang="de-DE"/>
            <a:t>Achtsamkeit bewusst und regelmäßig praktizieren</a:t>
          </a:r>
        </a:p>
      </dgm:t>
    </dgm:pt>
    <dgm:pt modelId="{83B74B02-DCB4-EA46-8421-922C0C5EF0F3}" type="parTrans" cxnId="{94165BE8-EC86-C24D-85A5-AA31FCACFBE5}">
      <dgm:prSet/>
      <dgm:spPr/>
      <dgm:t>
        <a:bodyPr/>
        <a:lstStyle/>
        <a:p>
          <a:endParaRPr lang="de-DE"/>
        </a:p>
      </dgm:t>
    </dgm:pt>
    <dgm:pt modelId="{B7D82A92-E7E3-9545-B44B-44B2896C8579}" type="sibTrans" cxnId="{94165BE8-EC86-C24D-85A5-AA31FCACFBE5}">
      <dgm:prSet/>
      <dgm:spPr/>
      <dgm:t>
        <a:bodyPr/>
        <a:lstStyle/>
        <a:p>
          <a:endParaRPr lang="de-DE"/>
        </a:p>
      </dgm:t>
    </dgm:pt>
    <dgm:pt modelId="{A2CC159F-E873-A54A-8791-C137DCAB74D6}">
      <dgm:prSet/>
      <dgm:spPr/>
      <dgm:t>
        <a:bodyPr/>
        <a:lstStyle/>
        <a:p>
          <a:pPr rtl="0"/>
          <a:r>
            <a:rPr lang="de-DE" dirty="0"/>
            <a:t>Angebote von entspanntundkreativ</a:t>
          </a:r>
          <a:br>
            <a:rPr lang="de-DE" dirty="0"/>
          </a:br>
          <a:br>
            <a:rPr lang="de-DE" dirty="0"/>
          </a:br>
          <a:r>
            <a:rPr lang="de-DE" dirty="0"/>
            <a:t>siehe Webseite</a:t>
          </a:r>
          <a:br>
            <a:rPr lang="de-DE" dirty="0"/>
          </a:br>
          <a:br>
            <a:rPr lang="de-DE" dirty="0"/>
          </a:br>
          <a:r>
            <a:rPr lang="de-DE" dirty="0" err="1">
              <a:hlinkClick xmlns:r="http://schemas.openxmlformats.org/officeDocument/2006/relationships" r:id="rId1"/>
            </a:rPr>
            <a:t>entspanntundkreativ.de</a:t>
          </a:r>
          <a:endParaRPr lang="de-DE" dirty="0"/>
        </a:p>
      </dgm:t>
    </dgm:pt>
    <dgm:pt modelId="{3D0769AB-C3D3-E946-A4C1-48384C035B46}" type="parTrans" cxnId="{B859A8ED-D405-D846-9AC3-962875BA89E6}">
      <dgm:prSet/>
      <dgm:spPr/>
      <dgm:t>
        <a:bodyPr/>
        <a:lstStyle/>
        <a:p>
          <a:endParaRPr lang="de-DE"/>
        </a:p>
      </dgm:t>
    </dgm:pt>
    <dgm:pt modelId="{A3C509C3-D9D4-804D-AC0A-08359395D10F}" type="sibTrans" cxnId="{B859A8ED-D405-D846-9AC3-962875BA89E6}">
      <dgm:prSet/>
      <dgm:spPr/>
      <dgm:t>
        <a:bodyPr/>
        <a:lstStyle/>
        <a:p>
          <a:endParaRPr lang="de-DE"/>
        </a:p>
      </dgm:t>
    </dgm:pt>
    <dgm:pt modelId="{59DD1E6F-C826-8A48-8A8A-F3B12C139A49}" type="pres">
      <dgm:prSet presAssocID="{7AEB9660-09EE-EF45-B69E-81C866155CF3}" presName="Name0" presStyleCnt="0">
        <dgm:presLayoutVars>
          <dgm:dir/>
          <dgm:resizeHandles val="exact"/>
        </dgm:presLayoutVars>
      </dgm:prSet>
      <dgm:spPr/>
    </dgm:pt>
    <dgm:pt modelId="{4B4B58C0-89F1-8E4A-81C7-181A187D6D94}" type="pres">
      <dgm:prSet presAssocID="{CD845189-54E6-404E-9791-AD3560DA4181}" presName="node" presStyleLbl="node1" presStyleIdx="0" presStyleCnt="2">
        <dgm:presLayoutVars>
          <dgm:bulletEnabled val="1"/>
        </dgm:presLayoutVars>
      </dgm:prSet>
      <dgm:spPr/>
    </dgm:pt>
    <dgm:pt modelId="{F0BBE4C6-7706-3847-8AC4-F7B6D6780FAF}" type="pres">
      <dgm:prSet presAssocID="{B7D82A92-E7E3-9545-B44B-44B2896C8579}" presName="sibTrans" presStyleLbl="sibTrans2D1" presStyleIdx="0" presStyleCnt="1"/>
      <dgm:spPr/>
    </dgm:pt>
    <dgm:pt modelId="{89294D8A-E42F-6646-BC39-401849AABD25}" type="pres">
      <dgm:prSet presAssocID="{B7D82A92-E7E3-9545-B44B-44B2896C8579}" presName="connectorText" presStyleLbl="sibTrans2D1" presStyleIdx="0" presStyleCnt="1"/>
      <dgm:spPr/>
    </dgm:pt>
    <dgm:pt modelId="{AC447485-E512-6447-A2ED-F3C98ABF97B9}" type="pres">
      <dgm:prSet presAssocID="{A2CC159F-E873-A54A-8791-C137DCAB74D6}" presName="node" presStyleLbl="node1" presStyleIdx="1" presStyleCnt="2">
        <dgm:presLayoutVars>
          <dgm:bulletEnabled val="1"/>
        </dgm:presLayoutVars>
      </dgm:prSet>
      <dgm:spPr/>
    </dgm:pt>
  </dgm:ptLst>
  <dgm:cxnLst>
    <dgm:cxn modelId="{10897E2B-35BF-B447-8ACA-7EBA0E75553F}" type="presOf" srcId="{CD845189-54E6-404E-9791-AD3560DA4181}" destId="{4B4B58C0-89F1-8E4A-81C7-181A187D6D94}" srcOrd="0" destOrd="0" presId="urn:microsoft.com/office/officeart/2005/8/layout/process1"/>
    <dgm:cxn modelId="{24CD1F39-AF24-4B41-80D3-CE793ADDBDB0}" type="presOf" srcId="{A2CC159F-E873-A54A-8791-C137DCAB74D6}" destId="{AC447485-E512-6447-A2ED-F3C98ABF97B9}" srcOrd="0" destOrd="0" presId="urn:microsoft.com/office/officeart/2005/8/layout/process1"/>
    <dgm:cxn modelId="{B5E465A0-E1AC-A849-A524-78CF5DC7FE2C}" type="presOf" srcId="{7AEB9660-09EE-EF45-B69E-81C866155CF3}" destId="{59DD1E6F-C826-8A48-8A8A-F3B12C139A49}" srcOrd="0" destOrd="0" presId="urn:microsoft.com/office/officeart/2005/8/layout/process1"/>
    <dgm:cxn modelId="{2D53E0A9-8CE4-3849-B947-FC282AD396E6}" type="presOf" srcId="{B7D82A92-E7E3-9545-B44B-44B2896C8579}" destId="{F0BBE4C6-7706-3847-8AC4-F7B6D6780FAF}" srcOrd="0" destOrd="0" presId="urn:microsoft.com/office/officeart/2005/8/layout/process1"/>
    <dgm:cxn modelId="{74D801E3-8A93-B846-A615-7E35998C769B}" type="presOf" srcId="{B7D82A92-E7E3-9545-B44B-44B2896C8579}" destId="{89294D8A-E42F-6646-BC39-401849AABD25}" srcOrd="1" destOrd="0" presId="urn:microsoft.com/office/officeart/2005/8/layout/process1"/>
    <dgm:cxn modelId="{94165BE8-EC86-C24D-85A5-AA31FCACFBE5}" srcId="{7AEB9660-09EE-EF45-B69E-81C866155CF3}" destId="{CD845189-54E6-404E-9791-AD3560DA4181}" srcOrd="0" destOrd="0" parTransId="{83B74B02-DCB4-EA46-8421-922C0C5EF0F3}" sibTransId="{B7D82A92-E7E3-9545-B44B-44B2896C8579}"/>
    <dgm:cxn modelId="{B859A8ED-D405-D846-9AC3-962875BA89E6}" srcId="{7AEB9660-09EE-EF45-B69E-81C866155CF3}" destId="{A2CC159F-E873-A54A-8791-C137DCAB74D6}" srcOrd="1" destOrd="0" parTransId="{3D0769AB-C3D3-E946-A4C1-48384C035B46}" sibTransId="{A3C509C3-D9D4-804D-AC0A-08359395D10F}"/>
    <dgm:cxn modelId="{ED2BBE33-1F86-554A-837C-DC22BC49DF5F}" type="presParOf" srcId="{59DD1E6F-C826-8A48-8A8A-F3B12C139A49}" destId="{4B4B58C0-89F1-8E4A-81C7-181A187D6D94}" srcOrd="0" destOrd="0" presId="urn:microsoft.com/office/officeart/2005/8/layout/process1"/>
    <dgm:cxn modelId="{44FBC1A2-B233-0348-A629-6B223C4F0E00}" type="presParOf" srcId="{59DD1E6F-C826-8A48-8A8A-F3B12C139A49}" destId="{F0BBE4C6-7706-3847-8AC4-F7B6D6780FAF}" srcOrd="1" destOrd="0" presId="urn:microsoft.com/office/officeart/2005/8/layout/process1"/>
    <dgm:cxn modelId="{65C17258-65E7-A74A-8E9B-0C3CC443634C}" type="presParOf" srcId="{F0BBE4C6-7706-3847-8AC4-F7B6D6780FAF}" destId="{89294D8A-E42F-6646-BC39-401849AABD25}" srcOrd="0" destOrd="0" presId="urn:microsoft.com/office/officeart/2005/8/layout/process1"/>
    <dgm:cxn modelId="{EE4590D3-9B7E-3341-BDBD-5B7A20D3789E}" type="presParOf" srcId="{59DD1E6F-C826-8A48-8A8A-F3B12C139A49}" destId="{AC447485-E512-6447-A2ED-F3C98ABF97B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B58C0-89F1-8E4A-81C7-181A187D6D94}">
      <dsp:nvSpPr>
        <dsp:cNvPr id="0" name=""/>
        <dsp:cNvSpPr/>
      </dsp:nvSpPr>
      <dsp:spPr>
        <a:xfrm>
          <a:off x="1607" y="1234683"/>
          <a:ext cx="3427660" cy="205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Achtsamkeit bewusst und regelmäßig praktizieren</a:t>
          </a:r>
        </a:p>
      </dsp:txBody>
      <dsp:txXfrm>
        <a:off x="61843" y="1294919"/>
        <a:ext cx="3307188" cy="1936124"/>
      </dsp:txXfrm>
    </dsp:sp>
    <dsp:sp modelId="{F0BBE4C6-7706-3847-8AC4-F7B6D6780FAF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/>
        </a:p>
      </dsp:txBody>
      <dsp:txXfrm>
        <a:off x="3772033" y="2007963"/>
        <a:ext cx="508665" cy="510035"/>
      </dsp:txXfrm>
    </dsp:sp>
    <dsp:sp modelId="{AC447485-E512-6447-A2ED-F3C98ABF97B9}">
      <dsp:nvSpPr>
        <dsp:cNvPr id="0" name=""/>
        <dsp:cNvSpPr/>
      </dsp:nvSpPr>
      <dsp:spPr>
        <a:xfrm>
          <a:off x="4800332" y="1234683"/>
          <a:ext cx="3427660" cy="205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Angebote von entspanntundkreativ</a:t>
          </a:r>
          <a:br>
            <a:rPr lang="de-DE" sz="2100" kern="1200" dirty="0"/>
          </a:br>
          <a:br>
            <a:rPr lang="de-DE" sz="2100" kern="1200" dirty="0"/>
          </a:br>
          <a:r>
            <a:rPr lang="de-DE" sz="2100" kern="1200" dirty="0"/>
            <a:t>siehe Webseite</a:t>
          </a:r>
          <a:br>
            <a:rPr lang="de-DE" sz="2100" kern="1200" dirty="0"/>
          </a:br>
          <a:br>
            <a:rPr lang="de-DE" sz="2100" kern="1200" dirty="0"/>
          </a:br>
          <a:r>
            <a:rPr lang="de-DE" sz="2100" kern="1200" dirty="0" err="1">
              <a:hlinkClick xmlns:r="http://schemas.openxmlformats.org/officeDocument/2006/relationships" r:id="rId1"/>
            </a:rPr>
            <a:t>entspanntundkreativ.de</a:t>
          </a:r>
          <a:endParaRPr lang="de-DE" sz="2100" kern="1200" dirty="0"/>
        </a:p>
      </dsp:txBody>
      <dsp:txXfrm>
        <a:off x="4860568" y="1294919"/>
        <a:ext cx="3307188" cy="193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FC961-562F-5940-91B9-2B6126D4F28F}" type="datetimeFigureOut">
              <a:rPr lang="de-DE" smtClean="0"/>
              <a:t>20.10.21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E430C-3A0A-7E48-8A50-C3EF8F003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952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49C1F-F351-8D4C-99BD-654D7BBE25C5}" type="datetimeFigureOut">
              <a:rPr lang="de-DE" smtClean="0"/>
              <a:t>20.10.21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D287D-6F9B-D646-B673-F789C29F47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694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.de/techniker/gesund-leben/life-balance/aktiv-entspannen/meditationsexperte-ulrich-ott-interview-2007132" TargetMode="External"/><Relationship Id="rId7" Type="http://schemas.openxmlformats.org/officeDocument/2006/relationships/hyperlink" Target="https://www.youtube.com/watch?v=rnQYqG3i4z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anY0yeDrzDo" TargetMode="External"/><Relationship Id="rId5" Type="http://schemas.openxmlformats.org/officeDocument/2006/relationships/hyperlink" Target="https://www.youtube.com/watch?v=UbV2YrVT35I" TargetMode="External"/><Relationship Id="rId4" Type="http://schemas.openxmlformats.org/officeDocument/2006/relationships/hyperlink" Target="https://www.youtube.com/watch?v=pgH3TX1pVGI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.de/techniker/gesund-leben/life-balance/aktiv-entspannen/meditationsexperte-ulrich-ott-interview-2007132" TargetMode="External"/><Relationship Id="rId7" Type="http://schemas.openxmlformats.org/officeDocument/2006/relationships/hyperlink" Target="https://www.zdf.de/gesellschaft/plan-b/plan-b-nur-die-ruhe-100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rnQYqG3i4zU" TargetMode="External"/><Relationship Id="rId5" Type="http://schemas.openxmlformats.org/officeDocument/2006/relationships/hyperlink" Target="https://www.youtube.com/watch?v=anY0yeDrzDo" TargetMode="External"/><Relationship Id="rId4" Type="http://schemas.openxmlformats.org/officeDocument/2006/relationships/hyperlink" Target="https://www.youtube.com/watch?v=UbV2YrVT35I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99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1EADD-8300-6D46-A428-A1C75830E3E2}" type="slidenum">
              <a:rPr lang="de-DE" altLang="x-none" smtClean="0"/>
              <a:pPr>
                <a:defRPr/>
              </a:pPr>
              <a:t>15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60151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1EADD-8300-6D46-A428-A1C75830E3E2}" type="slidenum">
              <a:rPr lang="de-DE" altLang="x-none" smtClean="0"/>
              <a:pPr>
                <a:defRPr/>
              </a:pPr>
              <a:t>21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74690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64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47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627880"/>
          </a:xfrm>
        </p:spPr>
        <p:txBody>
          <a:bodyPr/>
          <a:lstStyle/>
          <a:p>
            <a:r>
              <a:rPr lang="de-DE" dirty="0"/>
              <a:t>Weitere Ergebnisse:</a:t>
            </a:r>
          </a:p>
          <a:p>
            <a:endParaRPr lang="de-DE" dirty="0"/>
          </a:p>
          <a:p>
            <a:r>
              <a:rPr lang="de-DE" dirty="0"/>
              <a:t>Ulrich OTT</a:t>
            </a:r>
          </a:p>
          <a:p>
            <a:endParaRPr lang="de-DE" dirty="0"/>
          </a:p>
          <a:p>
            <a:r>
              <a:rPr lang="de-DE" dirty="0">
                <a:hlinkClick r:id="rId3"/>
              </a:rPr>
              <a:t>https://www.tk.de/techniker/gesund-leben/life-balance/aktiv-entspannen/meditationsexperte-ulrich-ott-interview-2007132</a:t>
            </a:r>
            <a:endParaRPr lang="de-DE" dirty="0"/>
          </a:p>
          <a:p>
            <a:endParaRPr lang="de-DE" dirty="0"/>
          </a:p>
          <a:p>
            <a:r>
              <a:rPr lang="de-DE" dirty="0"/>
              <a:t>Veränderung der Hirnstrukturen</a:t>
            </a:r>
          </a:p>
          <a:p>
            <a:r>
              <a:rPr lang="de-DE" dirty="0">
                <a:hlinkClick r:id="rId4"/>
              </a:rPr>
              <a:t>https://www.youtube.com/watch?v=pgH3TX1pVGI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https://www.tk.de/techniker/gesund-leben/life-balance/aktiv-entspannen/meditationsexperte-ulrich-ott-interview-2007132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„Mit Achtsamkeit in Führung“ Interview mit Paul Kohtes</a:t>
            </a:r>
            <a:br>
              <a:rPr lang="de-DE" dirty="0"/>
            </a:br>
            <a:r>
              <a:rPr lang="de-DE" dirty="0">
                <a:hlinkClick r:id="rId5"/>
              </a:rPr>
              <a:t>https://www.youtube.com/watch?v=UbV2YrVT35I »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„Unternehmer meines Lebens“ </a:t>
            </a:r>
            <a:r>
              <a:rPr lang="de-DE" dirty="0" err="1"/>
              <a:t>Sparda</a:t>
            </a:r>
            <a:r>
              <a:rPr lang="de-DE" dirty="0"/>
              <a:t>-Bank-Chef Helmut Lind</a:t>
            </a:r>
            <a:br>
              <a:rPr lang="de-DE" dirty="0"/>
            </a:br>
            <a:r>
              <a:rPr lang="de-DE" dirty="0">
                <a:hlinkClick r:id="rId6"/>
              </a:rPr>
              <a:t>https://www.youtube.com/watch?v=anY0yeDrzDo »</a:t>
            </a:r>
            <a:endParaRPr lang="de-DE" dirty="0"/>
          </a:p>
          <a:p>
            <a:endParaRPr lang="de-DE" dirty="0"/>
          </a:p>
          <a:p>
            <a:r>
              <a:rPr lang="de-DE" dirty="0"/>
              <a:t>Neurowissenschaftlerin – Meditationsforscherin Dr. </a:t>
            </a:r>
            <a:r>
              <a:rPr lang="de-DE" dirty="0" err="1"/>
              <a:t>Bitta</a:t>
            </a:r>
            <a:r>
              <a:rPr lang="de-DE" dirty="0"/>
              <a:t> Hölzl Alpha </a:t>
            </a:r>
            <a:r>
              <a:rPr lang="de-DE" dirty="0" err="1"/>
              <a:t>forum</a:t>
            </a:r>
            <a:br>
              <a:rPr lang="de-DE" dirty="0"/>
            </a:br>
            <a:r>
              <a:rPr lang="de-DE" dirty="0">
                <a:hlinkClick r:id="rId7"/>
              </a:rPr>
              <a:t>https://www.youtube.com/watch?v=rnQYqG3i4zU »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90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Ergebnisse:</a:t>
            </a:r>
          </a:p>
          <a:p>
            <a:endParaRPr lang="de-DE" dirty="0"/>
          </a:p>
          <a:p>
            <a:r>
              <a:rPr lang="de-DE" dirty="0"/>
              <a:t>Ulrich OTT</a:t>
            </a:r>
          </a:p>
          <a:p>
            <a:endParaRPr lang="de-DE" dirty="0"/>
          </a:p>
          <a:p>
            <a:r>
              <a:rPr lang="de-DE" dirty="0">
                <a:hlinkClick r:id="rId3"/>
              </a:rPr>
              <a:t>https://www.tk.de/techniker/gesund-leben/life-balance/aktiv-entspannen/meditationsexperte-ulrich-ott-interview-2007132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„Mit Achtsamkeit in Führung“ Interview mit Paul Kohtes</a:t>
            </a:r>
            <a:br>
              <a:rPr lang="de-DE" dirty="0"/>
            </a:br>
            <a:r>
              <a:rPr lang="de-DE" dirty="0">
                <a:hlinkClick r:id="rId4"/>
              </a:rPr>
              <a:t>https://www.youtube.com/watch?v=UbV2YrVT35I »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„Unternehmer meines Lebens“ </a:t>
            </a:r>
            <a:r>
              <a:rPr lang="de-DE" dirty="0" err="1"/>
              <a:t>Sparda</a:t>
            </a:r>
            <a:r>
              <a:rPr lang="de-DE" dirty="0"/>
              <a:t>-Bank-Chef Helmut Lind</a:t>
            </a:r>
            <a:br>
              <a:rPr lang="de-DE" dirty="0"/>
            </a:br>
            <a:r>
              <a:rPr lang="de-DE" dirty="0">
                <a:hlinkClick r:id="rId5"/>
              </a:rPr>
              <a:t>https://www.youtube.com/watch?v=anY0yeDrzDo »</a:t>
            </a:r>
            <a:endParaRPr lang="de-DE" dirty="0"/>
          </a:p>
          <a:p>
            <a:endParaRPr lang="de-DE" dirty="0"/>
          </a:p>
          <a:p>
            <a:r>
              <a:rPr lang="de-DE" dirty="0"/>
              <a:t>Neurowissenschaftlerin – Meditationsforscherin Dr. </a:t>
            </a:r>
            <a:r>
              <a:rPr lang="de-DE" dirty="0" err="1"/>
              <a:t>Bitta</a:t>
            </a:r>
            <a:r>
              <a:rPr lang="de-DE" dirty="0"/>
              <a:t> Hölzl Alpha </a:t>
            </a:r>
            <a:r>
              <a:rPr lang="de-DE" dirty="0" err="1"/>
              <a:t>forum</a:t>
            </a:r>
            <a:br>
              <a:rPr lang="de-DE" dirty="0"/>
            </a:br>
            <a:r>
              <a:rPr lang="de-DE" dirty="0">
                <a:hlinkClick r:id="rId6"/>
              </a:rPr>
              <a:t>https://www.youtube.com/watch?v=rnQYqG3i4zU »</a:t>
            </a:r>
            <a:endParaRPr lang="de-DE" dirty="0"/>
          </a:p>
          <a:p>
            <a:endParaRPr lang="de-DE" dirty="0"/>
          </a:p>
          <a:p>
            <a:r>
              <a:rPr lang="de-DE" dirty="0"/>
              <a:t>ZDF- Beitrag</a:t>
            </a:r>
          </a:p>
          <a:p>
            <a:r>
              <a:rPr lang="de-DE" dirty="0">
                <a:hlinkClick r:id="rId7"/>
              </a:rPr>
              <a:t>https://www.zdf.de/gesellschaft</a:t>
            </a:r>
            <a:r>
              <a:rPr lang="de-DE">
                <a:hlinkClick r:id="rId7"/>
              </a:rPr>
              <a:t>/plan-b/plan-b-nur-die-ruhe-100.html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67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45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1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88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Chronobiologe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Prof. Dr. phil. Maximilian Moser Medizinnobelpreis 2017 -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Vom richtigen Umgang mit der Zeit: Die heilende Kraft der Chronobiologie – </a:t>
            </a:r>
            <a:r>
              <a:rPr lang="de-D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Allegria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-Verlag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D287D-6F9B-D646-B673-F789C29F473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05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5387002" y="107902"/>
            <a:ext cx="3386590" cy="564410"/>
          </a:xfrm>
          <a:prstGeom prst="rect">
            <a:avLst/>
          </a:prstGeom>
          <a:solidFill>
            <a:srgbClr val="FFF8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2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13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59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19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60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0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64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0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65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57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7419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Jürgen Kalweit - entspanntundkreativ.de  - achtsames-arbeiten-mbsr.de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9752" y="6356350"/>
            <a:ext cx="627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65A1-1AA2-524A-B053-0E78AFF0940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57200" y="6233414"/>
            <a:ext cx="8229600" cy="0"/>
          </a:xfrm>
          <a:prstGeom prst="line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.de/techniker/gesund-leben/life-balance/aktiv-entspannen/meditationsexperte-ulrich-ott-interview-200713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22059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de-D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Achtsamkeitstraining</a:t>
            </a:r>
            <a:b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solidFill>
                  <a:srgbClr val="898989"/>
                </a:solidFill>
                <a:ea typeface="ＭＳ Ｐゴシック" charset="-128"/>
              </a:rPr>
              <a:t>effektiv, gelassen und konzentriert arbeiten</a:t>
            </a:r>
            <a:br>
              <a:rPr lang="de-DE" altLang="x-none" dirty="0">
                <a:solidFill>
                  <a:srgbClr val="898989"/>
                </a:solidFill>
                <a:ea typeface="ＭＳ Ｐゴシック" charset="-128"/>
              </a:rPr>
            </a:br>
            <a:r>
              <a:rPr lang="de-DE" altLang="x-none" dirty="0">
                <a:solidFill>
                  <a:srgbClr val="898989"/>
                </a:solidFill>
                <a:ea typeface="ＭＳ Ｐゴシック" charset="-128"/>
              </a:rPr>
              <a:t>im Wechsel von achtsamen</a:t>
            </a:r>
            <a:br>
              <a:rPr lang="de-DE" altLang="x-none" dirty="0">
                <a:solidFill>
                  <a:srgbClr val="898989"/>
                </a:solidFill>
                <a:ea typeface="ＭＳ Ｐゴシック" charset="-128"/>
              </a:rPr>
            </a:br>
            <a:endParaRPr lang="de-DE" altLang="x-none" dirty="0">
              <a:solidFill>
                <a:srgbClr val="898989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sz="2900" dirty="0">
                <a:solidFill>
                  <a:srgbClr val="898989"/>
                </a:solidFill>
                <a:ea typeface="ＭＳ Ｐゴシック" charset="-128"/>
              </a:rPr>
              <a:t>TUN &amp; INNEHALTEN</a:t>
            </a:r>
            <a:br>
              <a:rPr lang="de-DE" altLang="x-none" sz="2900" dirty="0">
                <a:solidFill>
                  <a:srgbClr val="898989"/>
                </a:solidFill>
                <a:ea typeface="ＭＳ Ｐゴシック" charset="-128"/>
              </a:rPr>
            </a:br>
            <a:br>
              <a:rPr lang="de-DE" altLang="x-none" sz="2900" dirty="0">
                <a:solidFill>
                  <a:srgbClr val="898989"/>
                </a:solidFill>
                <a:ea typeface="ＭＳ Ｐゴシック" charset="-128"/>
              </a:rPr>
            </a:b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mit Jürgen Kalweit</a:t>
            </a:r>
          </a:p>
          <a:p>
            <a:pPr>
              <a:lnSpc>
                <a:spcPct val="80000"/>
              </a:lnSpc>
            </a:pPr>
            <a:endParaRPr lang="de-DE" altLang="x-none" sz="2900" dirty="0">
              <a:solidFill>
                <a:srgbClr val="898989"/>
              </a:solidFill>
              <a:ea typeface="ＭＳ Ｐゴシック" charset="-128"/>
            </a:endParaRPr>
          </a:p>
          <a:p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A9902-4D08-3649-A52E-77726EB0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432516"/>
            <a:ext cx="89535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54051" y="698080"/>
            <a:ext cx="4407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Achtsamkeit </a:t>
            </a:r>
            <a:r>
              <a:rPr lang="mr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Wirkungsweisen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Klassischer Umgang mit</a:t>
            </a:r>
            <a:br>
              <a:rPr lang="de-DE" sz="2400" dirty="0">
                <a:solidFill>
                  <a:schemeClr val="bg1">
                    <a:lumMod val="50000"/>
                  </a:schemeClr>
                </a:solidFill>
              </a:rPr>
            </a:b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Stress</a:t>
            </a:r>
            <a:br>
              <a:rPr lang="de-DE" sz="2400" dirty="0">
                <a:solidFill>
                  <a:schemeClr val="bg1">
                    <a:lumMod val="50000"/>
                  </a:schemeClr>
                </a:solidFill>
              </a:rPr>
            </a:b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Problemen</a:t>
            </a:r>
            <a:br>
              <a:rPr lang="de-DE" sz="2400" dirty="0">
                <a:solidFill>
                  <a:schemeClr val="bg1">
                    <a:lumMod val="50000"/>
                  </a:schemeClr>
                </a:solidFill>
              </a:rPr>
            </a:b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Schmerzen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69" y="698080"/>
            <a:ext cx="3612711" cy="51206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449822" y="1870364"/>
            <a:ext cx="1017480" cy="5247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Problem</a:t>
            </a:r>
          </a:p>
        </p:txBody>
      </p:sp>
      <p:sp>
        <p:nvSpPr>
          <p:cNvPr id="7" name="Rechteck 6"/>
          <p:cNvSpPr/>
          <p:nvPr/>
        </p:nvSpPr>
        <p:spPr>
          <a:xfrm>
            <a:off x="5198058" y="807598"/>
            <a:ext cx="1637327" cy="6052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NEIN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1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54053" y="718066"/>
            <a:ext cx="4407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Achtsamkeit </a:t>
            </a:r>
            <a:r>
              <a:rPr lang="mr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Wirkungsweisen </a:t>
            </a:r>
            <a:b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Alternativer Umgang mit</a:t>
            </a:r>
            <a:br>
              <a:rPr lang="de-DE" sz="2400" dirty="0">
                <a:solidFill>
                  <a:schemeClr val="bg1">
                    <a:lumMod val="50000"/>
                  </a:schemeClr>
                </a:solidFill>
              </a:rPr>
            </a:b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Stress</a:t>
            </a:r>
            <a:br>
              <a:rPr lang="de-DE" sz="2400" dirty="0">
                <a:solidFill>
                  <a:schemeClr val="bg1">
                    <a:lumMod val="50000"/>
                  </a:schemeClr>
                </a:solidFill>
              </a:rPr>
            </a:b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Problemen</a:t>
            </a:r>
            <a:br>
              <a:rPr lang="de-DE" sz="2400" dirty="0">
                <a:solidFill>
                  <a:schemeClr val="bg1">
                    <a:lumMod val="50000"/>
                  </a:schemeClr>
                </a:solidFill>
              </a:rPr>
            </a:b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Schmerzen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69" y="698080"/>
            <a:ext cx="3612711" cy="51206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449822" y="1857278"/>
            <a:ext cx="1021687" cy="537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Problem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5222855" y="2394909"/>
            <a:ext cx="1587731" cy="1211659"/>
            <a:chOff x="5222855" y="2394909"/>
            <a:chExt cx="1587731" cy="1211659"/>
          </a:xfrm>
        </p:grpSpPr>
        <p:sp>
          <p:nvSpPr>
            <p:cNvPr id="3" name="Halbbogen 2"/>
            <p:cNvSpPr/>
            <p:nvPr/>
          </p:nvSpPr>
          <p:spPr>
            <a:xfrm rot="10800000">
              <a:off x="5222855" y="2394909"/>
              <a:ext cx="1587731" cy="1138075"/>
            </a:xfrm>
            <a:prstGeom prst="blockArc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5814803" y="3144903"/>
              <a:ext cx="656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JA</a:t>
              </a: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de-DE" sz="2800" cap="all" dirty="0"/>
            </a:br>
            <a:br>
              <a:rPr lang="de-DE" sz="2800" cap="all" dirty="0"/>
            </a:br>
            <a:br>
              <a:rPr lang="de-DE" cap="all" dirty="0"/>
            </a:br>
            <a:br>
              <a:rPr lang="de-DE" altLang="x-none" dirty="0">
                <a:ea typeface="ＭＳ Ｐゴシック" charset="-128"/>
              </a:rPr>
            </a:br>
            <a:endParaRPr lang="de-DE" altLang="x-none" sz="2000" dirty="0">
              <a:ea typeface="ＭＳ Ｐゴシック" charset="-128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de-DE" altLang="x-none" sz="3600" i="1" dirty="0">
                <a:ea typeface="ＭＳ Ｐゴシック" charset="-128"/>
              </a:rPr>
              <a:t>Nicht Werten / </a:t>
            </a:r>
            <a:r>
              <a:rPr lang="de-DE" sz="3600" i="1" dirty="0">
                <a:ea typeface="ＭＳ Ｐゴシック" charset="-128"/>
              </a:rPr>
              <a:t>Loslassen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de-DE" sz="3600" i="1" dirty="0">
                <a:ea typeface="ＭＳ Ｐゴシック" charset="-128"/>
              </a:rPr>
              <a:t>Geduld / Anfängergeist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de-DE" sz="3600" i="1" dirty="0">
                <a:ea typeface="ＭＳ Ｐゴシック" charset="-128"/>
              </a:rPr>
              <a:t>Nicht Greifen / Vertrauen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de-DE" sz="3600" i="1" dirty="0">
                <a:ea typeface="ＭＳ Ｐゴシック" charset="-128"/>
              </a:rPr>
              <a:t>Akzeptanz / </a:t>
            </a:r>
            <a:r>
              <a:rPr lang="de-DE" sz="3600" i="1" dirty="0"/>
              <a:t>Dankbarkeit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de-DE" sz="3600" i="1" dirty="0"/>
              <a:t>Entschlossenheit / Lachen / Humor</a:t>
            </a:r>
            <a:br>
              <a:rPr lang="de-DE" sz="3600" i="1" dirty="0"/>
            </a:br>
            <a:endParaRPr lang="de-DE" sz="3600" i="1" dirty="0"/>
          </a:p>
          <a:p>
            <a:pPr eaLnBrk="1" hangingPunct="1">
              <a:lnSpc>
                <a:spcPct val="160000"/>
              </a:lnSpc>
              <a:defRPr/>
            </a:pPr>
            <a:r>
              <a:rPr lang="de-DE" sz="3600" i="1" dirty="0"/>
              <a:t>Eine Haltung des „Sowohl als auch“ anstatt des „Entweder oder“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br>
              <a:rPr lang="de-DE" sz="1700" dirty="0"/>
            </a:br>
            <a:r>
              <a:rPr lang="de-DE" sz="1700" dirty="0"/>
              <a:t> </a:t>
            </a:r>
            <a:br>
              <a:rPr lang="de-DE" sz="2400" dirty="0"/>
            </a:br>
            <a:endParaRPr lang="de-DE" sz="24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sz="2400" cap="all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de-DE" altLang="x-none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altLang="x-none" sz="2600" dirty="0">
              <a:ea typeface="ＭＳ Ｐゴシック" charset="-128"/>
            </a:endParaRPr>
          </a:p>
        </p:txBody>
      </p:sp>
      <p:sp>
        <p:nvSpPr>
          <p:cNvPr id="24579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DE" altLang="x-none" sz="1200">
                <a:solidFill>
                  <a:srgbClr val="898989"/>
                </a:solidFill>
              </a:rPr>
              <a:t>Jürgen Kalweit - entspanntundkreativ.de  - achtsames-arbeiten-mbsr.de </a:t>
            </a: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D82950-F79F-764F-B393-D9B0F477AE3D}" type="slidenum">
              <a:rPr lang="de-DE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x-none" sz="1200">
              <a:solidFill>
                <a:srgbClr val="89898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5079" y="553750"/>
            <a:ext cx="577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Achtsamkeitsqualitäten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25728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de-DE" sz="2800" cap="all" dirty="0"/>
            </a:br>
            <a:br>
              <a:rPr lang="de-DE" sz="2800" cap="all" dirty="0"/>
            </a:br>
            <a:br>
              <a:rPr lang="de-DE" cap="all" dirty="0"/>
            </a:br>
            <a:br>
              <a:rPr lang="de-DE" altLang="x-none" dirty="0">
                <a:ea typeface="ＭＳ Ｐゴシック" charset="-128"/>
              </a:rPr>
            </a:br>
            <a:endParaRPr lang="de-DE" altLang="x-none" sz="2000" dirty="0">
              <a:ea typeface="ＭＳ Ｐゴシック" charset="-128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Slow ist schneller</a:t>
            </a: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de-DE" sz="2400" dirty="0"/>
              <a:t>"Seit ich alles langsam mache, wurde alles, was zu tun war,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 auf wundersame Weise schneller beendet." </a:t>
            </a:r>
            <a:br>
              <a:rPr lang="de-DE" sz="2400" dirty="0"/>
            </a:br>
            <a:br>
              <a:rPr lang="de-DE" sz="2400" dirty="0"/>
            </a:br>
            <a:r>
              <a:rPr lang="de-DE" sz="1700" dirty="0"/>
              <a:t>(feed-back eines Teilnehmers)</a:t>
            </a: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 marL="457200" lvl="1" indent="0">
              <a:lnSpc>
                <a:spcPct val="80000"/>
              </a:lnSpc>
              <a:buNone/>
              <a:defRPr/>
            </a:pPr>
            <a:br>
              <a:rPr lang="de-DE" sz="2400" dirty="0"/>
            </a:br>
            <a:br>
              <a:rPr lang="de-DE" sz="2400" dirty="0"/>
            </a:br>
            <a:r>
              <a:rPr lang="de-DE" sz="2400" b="1" dirty="0"/>
              <a:t>Wenn du es eilig hast, gehe langsam.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br>
              <a:rPr lang="de-DE" sz="1700" dirty="0"/>
            </a:br>
            <a:r>
              <a:rPr lang="de-DE" sz="1700" dirty="0"/>
              <a:t> (Lothar J. </a:t>
            </a:r>
            <a:r>
              <a:rPr lang="de-DE" sz="1700" dirty="0" err="1"/>
              <a:t>Seiwert</a:t>
            </a:r>
            <a:r>
              <a:rPr lang="de-DE" sz="1700" dirty="0"/>
              <a:t>) </a:t>
            </a:r>
            <a:br>
              <a:rPr lang="de-DE" sz="2400" dirty="0"/>
            </a:br>
            <a:endParaRPr lang="de-DE" sz="24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sz="2400" cap="all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de-DE" altLang="x-none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altLang="x-none" sz="2600" dirty="0">
              <a:ea typeface="ＭＳ Ｐゴシック" charset="-128"/>
            </a:endParaRPr>
          </a:p>
        </p:txBody>
      </p:sp>
      <p:sp>
        <p:nvSpPr>
          <p:cNvPr id="24579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DE" altLang="x-none" sz="1200">
                <a:solidFill>
                  <a:srgbClr val="898989"/>
                </a:solidFill>
              </a:rPr>
              <a:t>Jürgen Kalweit - entspanntundkreativ.de  - achtsames-arbeiten-mbsr.de </a:t>
            </a: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D82950-F79F-764F-B393-D9B0F477AE3D}" type="slidenum">
              <a:rPr lang="de-DE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x-none" sz="1200">
              <a:solidFill>
                <a:srgbClr val="89898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5079" y="553750"/>
            <a:ext cx="577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Achtsamkeit - Wirkungsweisen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172241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feld 12"/>
          <p:cNvSpPr txBox="1">
            <a:spLocks noChangeArrowheads="1"/>
          </p:cNvSpPr>
          <p:nvPr/>
        </p:nvSpPr>
        <p:spPr bwMode="auto">
          <a:xfrm>
            <a:off x="914400" y="1295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  <a:p>
            <a:pPr eaLnBrk="1" hangingPunct="1"/>
            <a:endParaRPr lang="de-DE" sz="1800"/>
          </a:p>
        </p:txBody>
      </p:sp>
      <p:sp>
        <p:nvSpPr>
          <p:cNvPr id="5" name="Textfeld 23"/>
          <p:cNvSpPr txBox="1">
            <a:spLocks noChangeArrowheads="1"/>
          </p:cNvSpPr>
          <p:nvPr/>
        </p:nvSpPr>
        <p:spPr bwMode="auto">
          <a:xfrm>
            <a:off x="594296" y="633435"/>
            <a:ext cx="7761671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Zwei junge Fische schwimmen des Wegs und treffen zufällig einen älteren Fisch, der in der Gegenrichtung unterwegs ist. Er nickt Ihnen zu und sagt: </a:t>
            </a:r>
          </a:p>
          <a:p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„Morgen Jungs, wie ist das Wasser?“</a:t>
            </a:r>
          </a:p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 zwei Junge Fische schwimmen eine Weile weiter, und schließlich wirft der eine dem anderen einen fragenden Blick zu und sagt:</a:t>
            </a:r>
          </a:p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„Was zum Teufel ist Wasser?“</a:t>
            </a:r>
          </a:p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(David Forster Wallace 2012, S. 8)</a:t>
            </a:r>
          </a:p>
          <a:p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 Psychotherapie und buddhistisches Geistestraining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4558839" y="3408218"/>
            <a:ext cx="3421380" cy="1788564"/>
            <a:chOff x="1266998" y="2460566"/>
            <a:chExt cx="5987451" cy="2910783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2"/>
            <a:srcRect b="25082"/>
            <a:stretch/>
          </p:blipFill>
          <p:spPr>
            <a:xfrm>
              <a:off x="5608942" y="2460566"/>
              <a:ext cx="1645507" cy="1367443"/>
            </a:xfrm>
            <a:prstGeom prst="rect">
              <a:avLst/>
            </a:prstGeom>
          </p:spPr>
        </p:pic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6998" y="2793076"/>
              <a:ext cx="2461093" cy="1582131"/>
            </a:xfrm>
            <a:prstGeom prst="rect">
              <a:avLst/>
            </a:prstGeom>
          </p:spPr>
        </p:pic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2"/>
            <a:srcRect b="25082"/>
            <a:stretch/>
          </p:blipFill>
          <p:spPr>
            <a:xfrm>
              <a:off x="5117827" y="3988665"/>
              <a:ext cx="1663848" cy="1382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6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>
                <a:ea typeface="ＭＳ Ｐゴシック" charset="-128"/>
              </a:rPr>
              <a:t>Achtsames Innehalten</a:t>
            </a:r>
            <a:br>
              <a:rPr lang="de-DE" altLang="x-none" dirty="0">
                <a:ea typeface="ＭＳ Ｐゴシック" charset="-128"/>
              </a:rPr>
            </a:br>
            <a:r>
              <a:rPr lang="de-DE" altLang="x-none" sz="1800" dirty="0">
                <a:ea typeface="ＭＳ Ｐゴシック" charset="-128"/>
              </a:rPr>
              <a:t>Übung</a:t>
            </a:r>
          </a:p>
        </p:txBody>
      </p:sp>
      <p:sp>
        <p:nvSpPr>
          <p:cNvPr id="39939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de-DE" altLang="x-none">
                <a:solidFill>
                  <a:srgbClr val="898989"/>
                </a:solidFill>
              </a:rPr>
              <a:t>Jürgen Kalweit - entspanntundkreativ.de  - achtsames-arbeiten-mbsr.de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Gönnen Sie sich Zeit für das achtsame „INNEHALTEN“</a:t>
            </a:r>
          </a:p>
          <a:p>
            <a:pPr marL="0" lvl="0" indent="0" algn="ctr"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Unterbrechen Sie immer wieder bewusst Ihre momentanen Aktivitäten und richten Sie Ihre Aufmerksamkeit nach Innen.</a:t>
            </a:r>
            <a:br>
              <a:rPr lang="de-DE" dirty="0"/>
            </a:b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1508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feld 12"/>
          <p:cNvSpPr txBox="1">
            <a:spLocks noChangeArrowheads="1"/>
          </p:cNvSpPr>
          <p:nvPr/>
        </p:nvSpPr>
        <p:spPr bwMode="auto">
          <a:xfrm>
            <a:off x="914400" y="1295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  <a:p>
            <a:pPr eaLnBrk="1" hangingPunct="1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/>
              <a:t>Achtsamkeitspraxis - Umsetzung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12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de-DE">
                <a:solidFill>
                  <a:srgbClr val="7F7F7F"/>
                </a:solidFill>
              </a:rPr>
            </a:br>
            <a:br>
              <a:rPr lang="de-DE">
                <a:solidFill>
                  <a:srgbClr val="7F7F7F"/>
                </a:solidFill>
              </a:rPr>
            </a:br>
            <a:br>
              <a:rPr lang="de-DE">
                <a:solidFill>
                  <a:srgbClr val="7F7F7F"/>
                </a:solidFill>
              </a:rPr>
            </a:br>
            <a:br>
              <a:rPr lang="de-DE">
                <a:solidFill>
                  <a:srgbClr val="7F7F7F"/>
                </a:solidFill>
              </a:rPr>
            </a:br>
            <a:br>
              <a:rPr lang="de-DE">
                <a:solidFill>
                  <a:srgbClr val="7F7F7F"/>
                </a:solidFill>
              </a:rPr>
            </a:br>
            <a:br>
              <a:rPr lang="de-DE">
                <a:solidFill>
                  <a:srgbClr val="7F7F7F"/>
                </a:solidFill>
              </a:rPr>
            </a:br>
            <a:br>
              <a:rPr lang="de-DE">
                <a:solidFill>
                  <a:srgbClr val="7F7F7F"/>
                </a:solidFill>
              </a:rPr>
            </a:br>
            <a:br>
              <a:rPr lang="de-DE">
                <a:solidFill>
                  <a:srgbClr val="7F7F7F"/>
                </a:solidFill>
              </a:rPr>
            </a:br>
            <a:br>
              <a:rPr lang="de-DE">
                <a:solidFill>
                  <a:srgbClr val="7F7F7F"/>
                </a:solidFill>
              </a:rPr>
            </a:br>
            <a:r>
              <a:rPr lang="de-DE">
                <a:solidFill>
                  <a:srgbClr val="7F7F7F"/>
                </a:solidFill>
              </a:rPr>
              <a:t>Integrierte - </a:t>
            </a:r>
            <a:r>
              <a:rPr lang="de-DE" sz="2800">
                <a:solidFill>
                  <a:srgbClr val="7F7F7F"/>
                </a:solidFill>
                <a:latin typeface="Tahoma" charset="0"/>
                <a:cs typeface="Tahoma" charset="0"/>
              </a:rPr>
              <a:t>Achtsamkeitspraxis </a:t>
            </a:r>
            <a:r>
              <a:rPr lang="mr-IN" sz="2800">
                <a:solidFill>
                  <a:srgbClr val="7F7F7F"/>
                </a:solidFill>
                <a:latin typeface="Tahoma" charset="0"/>
                <a:cs typeface="Tahoma" charset="0"/>
              </a:rPr>
              <a:t>–</a:t>
            </a:r>
            <a:r>
              <a:rPr lang="de-DE" sz="2800">
                <a:solidFill>
                  <a:srgbClr val="7F7F7F"/>
                </a:solidFill>
                <a:latin typeface="Tahoma" charset="0"/>
                <a:cs typeface="Tahoma" charset="0"/>
              </a:rPr>
              <a:t> ein Paradigmenwechsel</a:t>
            </a:r>
            <a:br>
              <a:rPr lang="de-DE" sz="280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>
                <a:solidFill>
                  <a:srgbClr val="7F7F7F"/>
                </a:solidFill>
                <a:latin typeface="Calibri" charset="0"/>
              </a:rPr>
            </a:br>
            <a:endParaRPr lang="de-DE">
              <a:solidFill>
                <a:srgbClr val="7F7F7F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 der Achtsamkeitspraxis in den Berufs- und Lebensalltag</a:t>
            </a:r>
            <a:br>
              <a:rPr lang="de-DE" dirty="0"/>
            </a:br>
            <a:endParaRPr lang="de-DE" dirty="0"/>
          </a:p>
          <a:p>
            <a:r>
              <a:rPr lang="de-DE" dirty="0"/>
              <a:t>Achtsamkeitspraxis</a:t>
            </a:r>
          </a:p>
          <a:p>
            <a:pPr lvl="1"/>
            <a:r>
              <a:rPr lang="de-DE" dirty="0"/>
              <a:t>als tägliche Nahrung </a:t>
            </a:r>
            <a:r>
              <a:rPr lang="de-DE" dirty="0" err="1"/>
              <a:t>z.B</a:t>
            </a:r>
            <a:r>
              <a:rPr lang="de-DE" dirty="0"/>
              <a:t> bewusstes Essen</a:t>
            </a:r>
          </a:p>
          <a:p>
            <a:pPr lvl="1"/>
            <a:r>
              <a:rPr lang="de-DE" dirty="0"/>
              <a:t>als tägliche innere Reinigung</a:t>
            </a:r>
          </a:p>
          <a:p>
            <a:pPr lvl="1"/>
            <a:r>
              <a:rPr lang="de-DE" dirty="0"/>
              <a:t>als Einstieg in die Kommunikation</a:t>
            </a:r>
          </a:p>
          <a:p>
            <a:pPr lvl="1"/>
            <a:r>
              <a:rPr lang="de-DE" dirty="0"/>
              <a:t>als Einstieg ins konkrete berufliche TUN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1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762000"/>
            <a:ext cx="2540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ingebuchteter Richtungspfeil 9"/>
          <p:cNvSpPr/>
          <p:nvPr/>
        </p:nvSpPr>
        <p:spPr>
          <a:xfrm>
            <a:off x="3810000" y="990600"/>
            <a:ext cx="990600" cy="2286000"/>
          </a:xfrm>
          <a:prstGeom prst="chevron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800000"/>
              </a:solidFill>
            </a:endParaRPr>
          </a:p>
        </p:txBody>
      </p:sp>
      <p:pic>
        <p:nvPicPr>
          <p:cNvPr id="11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914400"/>
            <a:ext cx="3457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4257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ingebuchteter Richtungspfeil 12"/>
          <p:cNvSpPr/>
          <p:nvPr/>
        </p:nvSpPr>
        <p:spPr>
          <a:xfrm>
            <a:off x="3810000" y="3733800"/>
            <a:ext cx="990600" cy="2286000"/>
          </a:xfrm>
          <a:prstGeom prst="chevron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chemeClr val="tx1"/>
              </a:solidFill>
            </a:endParaRPr>
          </a:p>
        </p:txBody>
      </p:sp>
      <p:pic>
        <p:nvPicPr>
          <p:cNvPr id="14" name="Bild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736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9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x-none">
                <a:ea typeface="ＭＳ Ｐゴシック" charset="-128"/>
              </a:rPr>
              <a:t>Achtsamkeitspraxis</a:t>
            </a:r>
            <a:br>
              <a:rPr lang="de-DE" altLang="x-none">
                <a:ea typeface="ＭＳ Ｐゴシック" charset="-128"/>
              </a:rPr>
            </a:br>
            <a:r>
              <a:rPr lang="de-DE" altLang="x-none" sz="1800">
                <a:ea typeface="ＭＳ Ｐゴシック" charset="-128"/>
              </a:rPr>
              <a:t>Übung:</a:t>
            </a:r>
            <a:r>
              <a:rPr lang="de-DE" altLang="x-none">
                <a:ea typeface="ＭＳ Ｐゴシック" charset="-128"/>
              </a:rPr>
              <a:t>	</a:t>
            </a:r>
            <a:r>
              <a:rPr lang="de-DE" altLang="x-none" sz="2000">
                <a:ea typeface="ＭＳ Ｐゴシック" charset="-128"/>
              </a:rPr>
              <a:t>Die Kraft der Achtsamkeit erleben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x-none" b="1" dirty="0">
                <a:ea typeface="ＭＳ Ｐゴシック" charset="-128"/>
              </a:rPr>
              <a:t>Achtsamkeitspraxis mit MBSR</a:t>
            </a:r>
            <a:br>
              <a:rPr lang="de-DE" altLang="x-none" b="1" dirty="0">
                <a:ea typeface="ＭＳ Ｐゴシック" charset="-128"/>
              </a:rPr>
            </a:br>
            <a:r>
              <a:rPr lang="de-DE" altLang="x-none" b="1" dirty="0">
                <a:ea typeface="ＭＳ Ｐゴシック" charset="-128"/>
              </a:rPr>
              <a:t>(Mindfulness Based </a:t>
            </a:r>
            <a:r>
              <a:rPr lang="de-DE" altLang="x-none" b="1">
                <a:ea typeface="ＭＳ Ｐゴシック" charset="-128"/>
              </a:rPr>
              <a:t>Stressreduction</a:t>
            </a:r>
            <a:r>
              <a:rPr lang="de-DE" altLang="x-none" b="1" dirty="0">
                <a:ea typeface="ＭＳ Ｐゴシック" charset="-128"/>
              </a:rPr>
              <a:t>)</a:t>
            </a:r>
            <a:br>
              <a:rPr lang="de-DE" altLang="x-none" sz="2600" dirty="0">
                <a:ea typeface="ＭＳ Ｐゴシック" charset="-128"/>
              </a:rPr>
            </a:br>
            <a:endParaRPr lang="de-DE" altLang="x-none" sz="26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Body-Scan</a:t>
            </a: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Achtsamen Bewegungsübungen</a:t>
            </a: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Achtsames Gehen</a:t>
            </a: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Achtsames Sitzen</a:t>
            </a:r>
            <a:br>
              <a:rPr lang="de-DE" altLang="x-none" sz="2400" dirty="0">
                <a:ea typeface="ＭＳ Ｐゴシック" charset="-128"/>
              </a:rPr>
            </a:b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Achtsamkeitspraxis mit Präsenz – Pausen</a:t>
            </a: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Achtsamkeitsqualitäten wie Humor, Geduld, Loslassen Anfängergeist, Nicht Werten, ...</a:t>
            </a: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x-none" sz="26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x-none" sz="2600" dirty="0">
              <a:ea typeface="ＭＳ Ｐゴシック" charset="-128"/>
            </a:endParaRPr>
          </a:p>
        </p:txBody>
      </p:sp>
      <p:sp>
        <p:nvSpPr>
          <p:cNvPr id="21507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DE" altLang="x-none" sz="1200">
                <a:solidFill>
                  <a:srgbClr val="898989"/>
                </a:solidFill>
              </a:rPr>
              <a:t>Jürgen Kalweit - entspanntundkreativ.de  - achtsames-arbeiten-mbsr.de </a:t>
            </a: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0BA6A-2E71-4A4E-9B34-C8E4B0DB5EDA}" type="slidenum">
              <a:rPr lang="de-DE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x-non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330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- Achtsamkeitspraxis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de-DE" sz="8000" b="1" dirty="0"/>
              <a:t>Ausgewählte praktische Achtsamkeitsübungen</a:t>
            </a:r>
            <a:endParaRPr lang="de-DE" sz="8000" dirty="0"/>
          </a:p>
          <a:p>
            <a:pPr lvl="1"/>
            <a:r>
              <a:rPr lang="de-DE" sz="8000" dirty="0"/>
              <a:t>Achtsames Innehalten / Body-Scan</a:t>
            </a:r>
          </a:p>
          <a:p>
            <a:pPr lvl="1"/>
            <a:r>
              <a:rPr lang="de-DE" sz="8000" dirty="0"/>
              <a:t>Achtsame Bewegungsübungen / Achtsames Gehen</a:t>
            </a:r>
            <a:br>
              <a:rPr lang="de-DE" sz="8000" dirty="0"/>
            </a:br>
            <a:endParaRPr lang="de-DE" sz="8000" dirty="0"/>
          </a:p>
          <a:p>
            <a:r>
              <a:rPr lang="de-DE" sz="8000" b="1" dirty="0"/>
              <a:t>Praxis Definition Achtsamkeitspraxis</a:t>
            </a:r>
          </a:p>
          <a:p>
            <a:pPr lvl="1"/>
            <a:r>
              <a:rPr lang="de-DE" sz="8000" dirty="0"/>
              <a:t>Hintergrund / wissenschaftliche Erkenntnisse </a:t>
            </a:r>
          </a:p>
          <a:p>
            <a:pPr lvl="1"/>
            <a:endParaRPr lang="de-DE" sz="8000" dirty="0"/>
          </a:p>
          <a:p>
            <a:pPr lvl="0"/>
            <a:r>
              <a:rPr lang="de-DE" sz="8000" b="1" dirty="0"/>
              <a:t>Wirkmechanismen der Achtsamkeit in Praxis und Theorie</a:t>
            </a:r>
          </a:p>
          <a:p>
            <a:pPr lvl="1"/>
            <a:r>
              <a:rPr lang="de-DE" sz="8000" dirty="0"/>
              <a:t>eine betrachtende innere Haltung kultivieren</a:t>
            </a:r>
          </a:p>
          <a:p>
            <a:pPr lvl="1"/>
            <a:r>
              <a:rPr lang="de-DE" sz="8000" dirty="0"/>
              <a:t>Verbindung stärken zu sich, zum Kollegen zum Team</a:t>
            </a:r>
            <a:br>
              <a:rPr lang="de-DE" sz="8000" dirty="0"/>
            </a:br>
            <a:endParaRPr lang="de-DE" sz="8000" dirty="0"/>
          </a:p>
          <a:p>
            <a:pPr lvl="0"/>
            <a:r>
              <a:rPr lang="de-DE" sz="8000" b="1" dirty="0"/>
              <a:t>Achtsame Kommunikation</a:t>
            </a:r>
          </a:p>
          <a:p>
            <a:pPr lvl="1"/>
            <a:r>
              <a:rPr lang="de-DE" sz="8000" dirty="0"/>
              <a:t>achtsames nicht wertendes Zuhören</a:t>
            </a:r>
          </a:p>
          <a:p>
            <a:pPr lvl="1"/>
            <a:r>
              <a:rPr lang="de-DE" sz="8000" dirty="0"/>
              <a:t>Kommunikationsmuster reflektieren</a:t>
            </a:r>
            <a:br>
              <a:rPr lang="de-DE" sz="5000" dirty="0"/>
            </a:br>
            <a:br>
              <a:rPr lang="de-DE" sz="5000" dirty="0"/>
            </a:br>
            <a:br>
              <a:rPr lang="de-DE" sz="5000" dirty="0"/>
            </a:br>
            <a:br>
              <a:rPr lang="de-DE" sz="3600" dirty="0"/>
            </a:br>
            <a:br>
              <a:rPr lang="de-DE" sz="3600" dirty="0"/>
            </a:br>
            <a:br>
              <a:rPr lang="de-DE" cap="all" dirty="0"/>
            </a:br>
            <a:br>
              <a:rPr lang="de-DE" cap="all" dirty="0"/>
            </a:br>
            <a:r>
              <a:rPr lang="de-DE" dirty="0"/>
              <a:t>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9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x-none" dirty="0">
                <a:ea typeface="ＭＳ Ｐゴシック" charset="-128"/>
              </a:rPr>
              <a:t>Achtsame Kommunikation</a:t>
            </a:r>
            <a:endParaRPr lang="de-DE" altLang="x-none" sz="2000" dirty="0">
              <a:ea typeface="ＭＳ Ｐゴシック" charset="-128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x-none" sz="2600" dirty="0">
                <a:ea typeface="ＭＳ Ｐゴシック" charset="-128"/>
              </a:rPr>
              <a:t>Ich – sich selbst achtsam zuhören</a:t>
            </a:r>
          </a:p>
          <a:p>
            <a:pPr lvl="1"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die eigenen Gedanken, Gefühle, Körperempfindungen und das eigene Verhalten bewusst wahrnehmen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x-none" sz="2600" dirty="0">
              <a:ea typeface="ＭＳ Ｐゴシック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de-DE" altLang="x-none" sz="2600" dirty="0">
                <a:ea typeface="ＭＳ Ｐゴシック" charset="-128"/>
              </a:rPr>
              <a:t>Du – dem Gegenüber achtsam zuhören</a:t>
            </a:r>
          </a:p>
          <a:p>
            <a:pPr lvl="1"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in einer offenen wertschätzenden Haltung zuhören</a:t>
            </a:r>
            <a:br>
              <a:rPr lang="de-DE" altLang="x-none" sz="2400" dirty="0">
                <a:ea typeface="ＭＳ Ｐゴシック" charset="-128"/>
              </a:rPr>
            </a:br>
            <a:endParaRPr lang="de-DE" altLang="x-none" sz="2400" dirty="0">
              <a:ea typeface="ＭＳ Ｐゴシック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de-DE" altLang="x-none" sz="2600" dirty="0">
                <a:ea typeface="ＭＳ Ｐゴシック" charset="-128"/>
              </a:rPr>
              <a:t>Wir – achtsame Kommunikation im Team</a:t>
            </a:r>
          </a:p>
          <a:p>
            <a:pPr lvl="1">
              <a:lnSpc>
                <a:spcPct val="90000"/>
              </a:lnSpc>
              <a:defRPr/>
            </a:pPr>
            <a:r>
              <a:rPr lang="de-DE" altLang="x-none" sz="2400" dirty="0">
                <a:ea typeface="ＭＳ Ｐゴシック" charset="-128"/>
              </a:rPr>
              <a:t>sich in Verbindung fühlen mit den anderen und ihren Potentialen und den gemeinsamen Herausforderungen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br>
              <a:rPr lang="de-DE" altLang="x-none" sz="2600" dirty="0">
                <a:ea typeface="ＭＳ Ｐゴシック" charset="-128"/>
              </a:rPr>
            </a:br>
            <a:endParaRPr lang="de-DE" altLang="x-none" sz="26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x-none" sz="26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x-none" sz="2600" dirty="0">
              <a:ea typeface="ＭＳ Ｐゴシック" charset="-128"/>
            </a:endParaRPr>
          </a:p>
        </p:txBody>
      </p:sp>
      <p:sp>
        <p:nvSpPr>
          <p:cNvPr id="21507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DE" altLang="x-none" sz="1200">
                <a:solidFill>
                  <a:srgbClr val="898989"/>
                </a:solidFill>
              </a:rPr>
              <a:t>Jürgen Kalweit - entspanntundkreativ.de  - achtsames-arbeiten-mbsr.de </a:t>
            </a: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0BA6A-2E71-4A4E-9B34-C8E4B0DB5EDA}" type="slidenum">
              <a:rPr lang="de-DE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x-non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767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>
                <a:ea typeface="ＭＳ Ｐゴシック" charset="-128"/>
              </a:rPr>
              <a:t>Achtsames Innehalten</a:t>
            </a:r>
            <a:br>
              <a:rPr lang="de-DE" altLang="x-none" dirty="0">
                <a:ea typeface="ＭＳ Ｐゴシック" charset="-128"/>
              </a:rPr>
            </a:br>
            <a:r>
              <a:rPr lang="de-DE" altLang="x-none" sz="1800" dirty="0">
                <a:ea typeface="ＭＳ Ｐゴシック" charset="-128"/>
              </a:rPr>
              <a:t>Übung</a:t>
            </a:r>
          </a:p>
        </p:txBody>
      </p:sp>
      <p:sp>
        <p:nvSpPr>
          <p:cNvPr id="39939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de-DE" altLang="x-none">
                <a:solidFill>
                  <a:srgbClr val="898989"/>
                </a:solidFill>
              </a:rPr>
              <a:t>Jürgen Kalweit - entspanntundkreativ.de  - achtsames-arbeiten-mbsr.de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Gönnen Sie sich Zeit für das achtsame „INNEHALTEN“</a:t>
            </a:r>
          </a:p>
          <a:p>
            <a:pPr marL="0" lvl="0" indent="0" algn="ctr"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Unterbrechen Sie immer wieder bewusst Ihre momentanen Aktivitäten und richten Sie Ihre Aufmerksamkeit nach Innen.</a:t>
            </a:r>
            <a:br>
              <a:rPr lang="de-DE" dirty="0"/>
            </a:b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7361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x-none">
                <a:ea typeface="ＭＳ Ｐゴシック" charset="-128"/>
              </a:rPr>
              <a:t>Umsetzung in den Arbeitsalltag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801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de-DE" altLang="x-none" sz="1200" dirty="0">
                <a:solidFill>
                  <a:srgbClr val="898989"/>
                </a:solidFill>
              </a:rPr>
              <a:t>Jürgen Kalweit - </a:t>
            </a:r>
            <a:r>
              <a:rPr lang="de-DE" altLang="x-none" sz="1200" dirty="0" err="1">
                <a:solidFill>
                  <a:srgbClr val="898989"/>
                </a:solidFill>
              </a:rPr>
              <a:t>entspanntundkreativ.de</a:t>
            </a:r>
            <a:r>
              <a:rPr lang="de-DE" altLang="x-none" sz="1200" dirty="0">
                <a:solidFill>
                  <a:srgbClr val="898989"/>
                </a:solidFill>
              </a:rPr>
              <a:t>  - achtsames-arbeiten-</a:t>
            </a:r>
            <a:r>
              <a:rPr lang="de-DE" altLang="x-none" sz="1200" dirty="0" err="1">
                <a:solidFill>
                  <a:srgbClr val="898989"/>
                </a:solidFill>
              </a:rPr>
              <a:t>mbsr.de</a:t>
            </a:r>
            <a:r>
              <a:rPr lang="de-DE" altLang="x-none" sz="1200" dirty="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F7F7F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88DC67-BAFD-A247-B6A1-FDA2C23824F8}" type="slidenum">
              <a:rPr lang="de-DE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x-non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843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r>
              <a:rPr lang="de-DE" sz="4000" dirty="0">
                <a:solidFill>
                  <a:srgbClr val="7F7F7F"/>
                </a:solidFill>
                <a:cs typeface="Arial" charset="0"/>
              </a:rPr>
              <a:t>MBSR </a:t>
            </a:r>
            <a:br>
              <a:rPr lang="de-DE" sz="4000" dirty="0">
                <a:solidFill>
                  <a:srgbClr val="7F7F7F"/>
                </a:solidFill>
                <a:cs typeface="Arial" charset="0"/>
              </a:rPr>
            </a:br>
            <a:r>
              <a:rPr lang="de-DE" sz="2800" b="1" dirty="0" err="1">
                <a:solidFill>
                  <a:srgbClr val="7F7F7F"/>
                </a:solidFill>
                <a:cs typeface="Arial" charset="0"/>
              </a:rPr>
              <a:t>M</a:t>
            </a:r>
            <a:r>
              <a:rPr lang="de-DE" sz="2800" dirty="0" err="1">
                <a:solidFill>
                  <a:srgbClr val="7F7F7F"/>
                </a:solidFill>
                <a:cs typeface="Arial" charset="0"/>
              </a:rPr>
              <a:t>indfulness</a:t>
            </a:r>
            <a:r>
              <a:rPr lang="de-DE" sz="2800" dirty="0">
                <a:solidFill>
                  <a:srgbClr val="7F7F7F"/>
                </a:solidFill>
                <a:cs typeface="Arial" charset="0"/>
              </a:rPr>
              <a:t> </a:t>
            </a:r>
            <a:r>
              <a:rPr lang="de-DE" sz="2800" b="1" dirty="0" err="1">
                <a:solidFill>
                  <a:srgbClr val="7F7F7F"/>
                </a:solidFill>
                <a:cs typeface="Arial" charset="0"/>
              </a:rPr>
              <a:t>B</a:t>
            </a:r>
            <a:r>
              <a:rPr lang="de-DE" sz="2800" dirty="0" err="1">
                <a:solidFill>
                  <a:srgbClr val="7F7F7F"/>
                </a:solidFill>
                <a:cs typeface="Arial" charset="0"/>
              </a:rPr>
              <a:t>ased</a:t>
            </a:r>
            <a:r>
              <a:rPr lang="de-DE" sz="2800" dirty="0">
                <a:solidFill>
                  <a:srgbClr val="7F7F7F"/>
                </a:solidFill>
                <a:cs typeface="Arial" charset="0"/>
              </a:rPr>
              <a:t> </a:t>
            </a:r>
            <a:r>
              <a:rPr lang="de-DE" sz="2800" b="1" dirty="0">
                <a:solidFill>
                  <a:srgbClr val="7F7F7F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rgbClr val="7F7F7F"/>
                </a:solidFill>
                <a:cs typeface="Arial" charset="0"/>
              </a:rPr>
              <a:t>tress </a:t>
            </a:r>
            <a:r>
              <a:rPr lang="de-DE" sz="2800" b="1" dirty="0">
                <a:solidFill>
                  <a:srgbClr val="7F7F7F"/>
                </a:solidFill>
                <a:cs typeface="Arial" charset="0"/>
              </a:rPr>
              <a:t>R</a:t>
            </a:r>
            <a:r>
              <a:rPr lang="de-DE" sz="2800" dirty="0">
                <a:solidFill>
                  <a:srgbClr val="7F7F7F"/>
                </a:solidFill>
                <a:cs typeface="Arial" charset="0"/>
              </a:rPr>
              <a:t>eduction</a:t>
            </a:r>
            <a:br>
              <a:rPr lang="de-DE" sz="2800" dirty="0">
                <a:solidFill>
                  <a:srgbClr val="7F7F7F"/>
                </a:solidFill>
                <a:cs typeface="Arial" charset="0"/>
              </a:rPr>
            </a:br>
            <a:br>
              <a:rPr lang="de-DE" sz="2800" dirty="0">
                <a:solidFill>
                  <a:srgbClr val="7F7F7F"/>
                </a:solidFill>
                <a:cs typeface="Arial" charset="0"/>
              </a:rPr>
            </a:br>
            <a:br>
              <a:rPr lang="de-DE" sz="2800" dirty="0">
                <a:solidFill>
                  <a:srgbClr val="7F7F7F"/>
                </a:solidFill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cs typeface="Tahoma" charset="0"/>
              </a:rPr>
            </a:br>
            <a:br>
              <a:rPr lang="de-DE" sz="2800" dirty="0">
                <a:solidFill>
                  <a:srgbClr val="000000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000000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000000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000000"/>
                </a:solidFill>
                <a:latin typeface="Tahoma" charset="0"/>
                <a:cs typeface="Tahoma" charset="0"/>
              </a:rPr>
            </a:br>
            <a:br>
              <a:rPr lang="de-DE" dirty="0">
                <a:latin typeface="Tahoma" charset="0"/>
                <a:cs typeface="Tahoma" charset="0"/>
              </a:rPr>
            </a:br>
            <a:br>
              <a:rPr lang="de-DE" dirty="0">
                <a:latin typeface="Calibri" charset="0"/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Jürgen Kalweit - </a:t>
            </a:r>
            <a:r>
              <a:rPr lang="de-DE" dirty="0" err="1"/>
              <a:t>entspanntundkreativ.de</a:t>
            </a:r>
            <a:r>
              <a:rPr lang="de-DE" dirty="0"/>
              <a:t>  - achtsames-arbeiten-</a:t>
            </a:r>
            <a:r>
              <a:rPr lang="de-DE" dirty="0" err="1"/>
              <a:t>mbsr.de</a:t>
            </a:r>
            <a:r>
              <a:rPr lang="de-DE" dirty="0"/>
              <a:t> </a:t>
            </a: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3962400" y="1676400"/>
            <a:ext cx="457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7F7F7F"/>
                </a:solidFill>
                <a:cs typeface="Arial" charset="0"/>
              </a:rPr>
              <a:t>Die Achtsamkeitsbasierte Stressreduktion </a:t>
            </a:r>
            <a:r>
              <a:rPr lang="de-DE" sz="2000" b="1" dirty="0">
                <a:solidFill>
                  <a:srgbClr val="7F7F7F"/>
                </a:solidFill>
                <a:cs typeface="Arial" charset="0"/>
              </a:rPr>
              <a:t>(MBSR) </a:t>
            </a:r>
            <a:r>
              <a:rPr lang="de-DE" sz="2000" dirty="0">
                <a:solidFill>
                  <a:srgbClr val="7F7F7F"/>
                </a:solidFill>
                <a:cs typeface="Arial" charset="0"/>
              </a:rPr>
              <a:t>ist ein von dem Molekularbiologen </a:t>
            </a:r>
            <a:r>
              <a:rPr lang="de-DE" sz="2000" b="1" dirty="0">
                <a:solidFill>
                  <a:srgbClr val="7F7F7F"/>
                </a:solidFill>
                <a:cs typeface="Arial" charset="0"/>
              </a:rPr>
              <a:t>Jon Kabat-Zinn</a:t>
            </a:r>
            <a:r>
              <a:rPr lang="de-DE" sz="2000" dirty="0">
                <a:solidFill>
                  <a:srgbClr val="7F7F7F"/>
                </a:solidFill>
                <a:cs typeface="Arial" charset="0"/>
              </a:rPr>
              <a:t> in den späten 1970er Jahren in den USA entwickeltes Programm zur Stressbewältigung durch gezielte Lenkung von Aufmerksamkeit und durch Entwicklung, Einübung und Stabilisierung erweiterter Achtsamkeit. </a:t>
            </a:r>
          </a:p>
          <a:p>
            <a:endParaRPr lang="de-DE" sz="2000" dirty="0">
              <a:solidFill>
                <a:srgbClr val="7F7F7F"/>
              </a:solidFill>
              <a:cs typeface="Arial" charset="0"/>
            </a:endParaRPr>
          </a:p>
          <a:p>
            <a:r>
              <a:rPr lang="de-DE" sz="2000" dirty="0">
                <a:solidFill>
                  <a:srgbClr val="7F7F7F"/>
                </a:solidFill>
                <a:cs typeface="Arial" charset="0"/>
              </a:rPr>
              <a:t>Die Methode wird weltweit im Gesundheitsbereich, in pädagogischen und sozialen Einrichtungen ebenso wie in Unternehmen erfolgreich angewendet.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0" y="4267200"/>
            <a:ext cx="212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0" y="5395913"/>
            <a:ext cx="2438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1752600"/>
            <a:ext cx="22082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5119C-A535-454A-9BA0-F033E5BC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B86537-53EE-A349-82DA-557297CC5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Wie Meditation unser Gehirn und unsere Wahrnehmung verändert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	</a:t>
            </a:r>
            <a:r>
              <a:rPr lang="de-DE" dirty="0">
                <a:hlinkClick r:id="rId3"/>
              </a:rPr>
              <a:t>Dr. Ulrich Ott </a:t>
            </a:r>
            <a:br>
              <a:rPr lang="de-DE" dirty="0"/>
            </a:br>
            <a:r>
              <a:rPr lang="de-DE" dirty="0"/>
              <a:t>	„</a:t>
            </a:r>
            <a:r>
              <a:rPr lang="de-DE" b="1" dirty="0"/>
              <a:t>Meditation für Skeptiker“ </a:t>
            </a:r>
            <a:r>
              <a:rPr lang="de-DE" dirty="0"/>
              <a:t>- Ein Neurowissenschaftler 	erklärt den Weg der Achtsamkeit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b="1" dirty="0"/>
              <a:t>Untersuchungsergebnisse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Meditation verstärkt die Aufmerksamkeit und das Erleben von mehr Gelassenheit</a:t>
            </a:r>
          </a:p>
          <a:p>
            <a:pPr lvl="1"/>
            <a:r>
              <a:rPr lang="de-DE" dirty="0"/>
              <a:t>Durch das Meditieren entsteht eine Lücke zwischen Reiz und Reaktion</a:t>
            </a:r>
          </a:p>
          <a:p>
            <a:pPr lvl="1"/>
            <a:r>
              <a:rPr lang="de-DE" dirty="0"/>
              <a:t>Förderung der Selbststeuerungskontrolle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FB9595-1D9B-A342-A025-0D16EDD6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B3D864-11D2-A14F-A4F3-2100AA6C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8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5119C-A535-454A-9BA0-F033E5BC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B86537-53EE-A349-82DA-557297CC5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b="1" dirty="0"/>
              <a:t>Untersuchungsergebnisse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Durch die Wendung nach innen wird auch der eigene Körper viel bewusster.</a:t>
            </a:r>
          </a:p>
          <a:p>
            <a:pPr lvl="1"/>
            <a:r>
              <a:rPr lang="de-DE" dirty="0"/>
              <a:t>Mit Meditation erweitern Sie dadurch Ihre Fähigkeit, anderen offen zu begegnen.</a:t>
            </a:r>
          </a:p>
          <a:p>
            <a:pPr lvl="1"/>
            <a:r>
              <a:rPr lang="de-DE" dirty="0"/>
              <a:t>Mit Meditation kann ich mich körperlich entspannen, meine Aufmerksamkeit auf ein Objekt fokussieren oder weit stellen und meine Emotionen in positiver Weise beeinflussen.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FB9595-1D9B-A342-A025-0D16EDD6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Jürgen Kalweit - entspanntundkreativ.de  - achtsames-arbeiten-mbsr.de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B3D864-11D2-A14F-A4F3-2100AA6C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7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r>
              <a:rPr lang="de-DE" sz="6000" dirty="0">
                <a:solidFill>
                  <a:srgbClr val="7F7F7F"/>
                </a:solidFill>
                <a:cs typeface="Tahoma" charset="0"/>
              </a:rPr>
              <a:t>Achtsamkeit</a:t>
            </a:r>
            <a:br>
              <a:rPr lang="de-DE" sz="6000" dirty="0">
                <a:solidFill>
                  <a:srgbClr val="7F7F7F"/>
                </a:solidFill>
                <a:cs typeface="Tahoma" charset="0"/>
              </a:rPr>
            </a:br>
            <a:r>
              <a:rPr lang="de-DE" sz="2800" dirty="0">
                <a:solidFill>
                  <a:srgbClr val="7F7F7F"/>
                </a:solidFill>
                <a:cs typeface="Tahoma" charset="0"/>
              </a:rPr>
              <a:t>Definition nach Jon Kabat-Zinn</a:t>
            </a:r>
            <a:br>
              <a:rPr lang="de-DE" sz="2800" dirty="0">
                <a:solidFill>
                  <a:srgbClr val="7F7F7F"/>
                </a:solidFill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Calibri" charset="0"/>
              </a:rPr>
            </a:br>
            <a:endParaRPr lang="de-DE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solidFill>
                  <a:srgbClr val="7F7F7F"/>
                </a:solidFill>
                <a:latin typeface="+mj-lt"/>
                <a:cs typeface="Tahoma" charset="0"/>
              </a:rPr>
              <a:t>Achtsamkeit bedeutet:</a:t>
            </a:r>
          </a:p>
          <a:p>
            <a:endParaRPr lang="de-DE" dirty="0">
              <a:solidFill>
                <a:srgbClr val="7F7F7F"/>
              </a:solidFill>
              <a:latin typeface="+mj-lt"/>
              <a:cs typeface="Tahoma" charset="0"/>
            </a:endParaRPr>
          </a:p>
          <a:p>
            <a:r>
              <a:rPr lang="de-DE" dirty="0">
                <a:solidFill>
                  <a:srgbClr val="7F7F7F"/>
                </a:solidFill>
                <a:latin typeface="+mj-lt"/>
                <a:cs typeface="Tahoma" charset="0"/>
              </a:rPr>
              <a:t>„Auf eine bestimmte Weise aufmerksam zu sein,</a:t>
            </a:r>
          </a:p>
          <a:p>
            <a:r>
              <a:rPr lang="de-DE" dirty="0">
                <a:solidFill>
                  <a:srgbClr val="7F7F7F"/>
                </a:solidFill>
                <a:latin typeface="+mj-lt"/>
                <a:cs typeface="Tahoma" charset="0"/>
              </a:rPr>
              <a:t>bewusst im gegenwärtigen Augenblick und </a:t>
            </a:r>
          </a:p>
          <a:p>
            <a:r>
              <a:rPr lang="de-DE" dirty="0">
                <a:solidFill>
                  <a:srgbClr val="7F7F7F"/>
                </a:solidFill>
                <a:latin typeface="+mj-lt"/>
                <a:cs typeface="Tahoma" charset="0"/>
              </a:rPr>
              <a:t>ohne zu urteilen.“</a:t>
            </a:r>
          </a:p>
        </p:txBody>
      </p:sp>
    </p:spTree>
    <p:extLst>
      <p:ext uri="{BB962C8B-B14F-4D97-AF65-F5344CB8AC3E}">
        <p14:creationId xmlns:p14="http://schemas.microsoft.com/office/powerpoint/2010/main" val="9150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br>
              <a:rPr lang="de-DE" dirty="0">
                <a:solidFill>
                  <a:srgbClr val="7F7F7F"/>
                </a:solidFill>
              </a:rPr>
            </a:br>
            <a:r>
              <a:rPr lang="de-DE" sz="4000" dirty="0">
                <a:solidFill>
                  <a:srgbClr val="7F7F7F"/>
                </a:solidFill>
                <a:cs typeface="Tahoma" charset="0"/>
              </a:rPr>
              <a:t>Selbstfürsorge - Wertschätzung</a:t>
            </a:r>
            <a:br>
              <a:rPr lang="de-DE" sz="6000" dirty="0">
                <a:solidFill>
                  <a:srgbClr val="7F7F7F"/>
                </a:solidFill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sz="2800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Tahoma" charset="0"/>
                <a:cs typeface="Tahoma" charset="0"/>
              </a:rPr>
            </a:br>
            <a:br>
              <a:rPr lang="de-DE" dirty="0">
                <a:solidFill>
                  <a:srgbClr val="7F7F7F"/>
                </a:solidFill>
                <a:latin typeface="Calibri" charset="0"/>
              </a:rPr>
            </a:br>
            <a:endParaRPr lang="de-DE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rgbClr val="7F7F7F"/>
                </a:solidFill>
                <a:latin typeface="+mj-lt"/>
                <a:cs typeface="Tahoma" charset="0"/>
              </a:rPr>
              <a:t>Achtsamkeit bedeutet:</a:t>
            </a:r>
          </a:p>
          <a:p>
            <a:endParaRPr lang="de-DE" dirty="0">
              <a:solidFill>
                <a:srgbClr val="7F7F7F"/>
              </a:solidFill>
              <a:latin typeface="+mj-lt"/>
              <a:cs typeface="Tahoma" charset="0"/>
            </a:endParaRPr>
          </a:p>
          <a:p>
            <a:r>
              <a:rPr lang="de-DE" dirty="0">
                <a:solidFill>
                  <a:srgbClr val="7F7F7F"/>
                </a:solidFill>
                <a:latin typeface="+mj-lt"/>
                <a:cs typeface="Tahoma" charset="0"/>
              </a:rPr>
              <a:t>„Eine Haltung der Selbstfürsorge und Wertschätzung zu kultivieren und aus dieser Qualität zu handeln.“</a:t>
            </a:r>
          </a:p>
        </p:txBody>
      </p:sp>
    </p:spTree>
    <p:extLst>
      <p:ext uri="{BB962C8B-B14F-4D97-AF65-F5344CB8AC3E}">
        <p14:creationId xmlns:p14="http://schemas.microsoft.com/office/powerpoint/2010/main" val="8467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dirty="0">
                <a:ea typeface="ＭＳ Ｐゴシック" charset="-128"/>
              </a:rPr>
            </a:br>
            <a:br>
              <a:rPr lang="de-DE" altLang="x-none" sz="2800" dirty="0">
                <a:ea typeface="ＭＳ Ｐゴシック" charset="-128"/>
              </a:rPr>
            </a:br>
            <a:br>
              <a:rPr lang="de-DE" altLang="x-none" sz="2800" dirty="0">
                <a:ea typeface="ＭＳ Ｐゴシック" charset="-128"/>
              </a:rPr>
            </a:br>
            <a:br>
              <a:rPr lang="de-DE" altLang="x-none" sz="2800" dirty="0">
                <a:solidFill>
                  <a:srgbClr val="000000"/>
                </a:solidFill>
                <a:ea typeface="ＭＳ Ｐゴシック" charset="-128"/>
              </a:rPr>
            </a:br>
            <a:br>
              <a:rPr lang="de-DE" altLang="x-none" sz="4000" dirty="0">
                <a:ea typeface="ＭＳ Ｐゴシック" charset="-128"/>
              </a:rPr>
            </a:br>
            <a:br>
              <a:rPr lang="de-DE" altLang="x-none" sz="2800" dirty="0">
                <a:ea typeface="ＭＳ Ｐゴシック" charset="-128"/>
              </a:rPr>
            </a:br>
            <a:br>
              <a:rPr lang="de-DE" altLang="x-none" sz="2800" dirty="0">
                <a:ea typeface="ＭＳ Ｐゴシック" charset="-128"/>
              </a:rPr>
            </a:br>
            <a:br>
              <a:rPr lang="de-DE" altLang="x-none" sz="2800" dirty="0">
                <a:ea typeface="Tahoma" charset="0"/>
                <a:cs typeface="Tahoma" charset="0"/>
              </a:rPr>
            </a:br>
            <a:br>
              <a:rPr lang="de-DE" altLang="x-none" sz="2800" dirty="0">
                <a:ea typeface="Tahoma" charset="0"/>
                <a:cs typeface="Tahoma" charset="0"/>
              </a:rPr>
            </a:br>
            <a:br>
              <a:rPr lang="de-DE" altLang="x-none" sz="280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de-DE" altLang="x-none" sz="2800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de-DE" altLang="x-none" sz="2800" dirty="0">
                <a:latin typeface="Tahoma" charset="0"/>
                <a:ea typeface="Tahoma" charset="0"/>
                <a:cs typeface="Tahoma" charset="0"/>
              </a:rPr>
            </a:br>
            <a:br>
              <a:rPr lang="de-DE" altLang="x-none" sz="2800" dirty="0">
                <a:latin typeface="Tahoma" charset="0"/>
                <a:ea typeface="Tahoma" charset="0"/>
                <a:cs typeface="Tahoma" charset="0"/>
              </a:rPr>
            </a:br>
            <a:br>
              <a:rPr lang="de-DE" altLang="x-none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de-DE" altLang="x-none" dirty="0">
                <a:latin typeface="Tahoma" charset="0"/>
                <a:ea typeface="Tahoma" charset="0"/>
                <a:cs typeface="Tahoma" charset="0"/>
              </a:rPr>
            </a:br>
            <a:br>
              <a:rPr lang="de-DE" altLang="x-none" dirty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de-DE" altLang="x-none" dirty="0">
                <a:latin typeface="Tahoma" charset="0"/>
                <a:ea typeface="Tahoma" charset="0"/>
                <a:cs typeface="Tahoma" charset="0"/>
              </a:rPr>
            </a:br>
            <a:br>
              <a:rPr lang="de-DE" altLang="x-none" dirty="0">
                <a:ea typeface="ＭＳ Ｐゴシック" charset="-128"/>
              </a:rPr>
            </a:br>
            <a:endParaRPr lang="de-DE" altLang="x-none" dirty="0">
              <a:ea typeface="ＭＳ Ｐゴシック" charset="-128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57200" y="1427163"/>
            <a:ext cx="4040188" cy="639762"/>
          </a:xfrm>
        </p:spPr>
        <p:txBody>
          <a:bodyPr/>
          <a:lstStyle/>
          <a:p>
            <a:r>
              <a:rPr lang="de-DE" altLang="x-none" dirty="0">
                <a:solidFill>
                  <a:srgbClr val="800000"/>
                </a:solidFill>
                <a:ea typeface="ＭＳ Ｐゴシック" charset="-128"/>
              </a:rPr>
              <a:t>Tun-Modus </a:t>
            </a:r>
            <a:endParaRPr lang="de-DE" altLang="x-none" dirty="0">
              <a:ea typeface="ＭＳ Ｐゴシック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Machen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 Beschleunigung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 Zeitknappheit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 Ablenkung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 Reden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 Außerorientierung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645025" y="1720850"/>
            <a:ext cx="4041775" cy="6397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br>
              <a:rPr lang="de-DE">
                <a:solidFill>
                  <a:srgbClr val="800000"/>
                </a:solidFill>
                <a:cs typeface="Arial" charset="0"/>
              </a:rPr>
            </a:br>
            <a:r>
              <a:rPr lang="de-DE" sz="2800">
                <a:solidFill>
                  <a:srgbClr val="800000"/>
                </a:solidFill>
                <a:cs typeface="Arial" charset="0"/>
              </a:rPr>
              <a:t>Sein-Modus</a:t>
            </a:r>
          </a:p>
          <a:p>
            <a:pPr>
              <a:defRPr/>
            </a:pP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Lassen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Entschleunigung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Zielfreiheit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Entspannung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Stille / Schweigen</a:t>
            </a:r>
          </a:p>
          <a:p>
            <a:pPr>
              <a:defRPr/>
            </a:pPr>
            <a:r>
              <a:rPr lang="de-DE">
                <a:solidFill>
                  <a:schemeClr val="bg1">
                    <a:lumMod val="50000"/>
                  </a:schemeClr>
                </a:solidFill>
                <a:cs typeface="Arial" charset="0"/>
              </a:rPr>
              <a:t>Innenorientierung</a:t>
            </a:r>
          </a:p>
        </p:txBody>
      </p:sp>
      <p:sp>
        <p:nvSpPr>
          <p:cNvPr id="38918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de-DE" altLang="x-none">
                <a:solidFill>
                  <a:srgbClr val="898989"/>
                </a:solidFill>
              </a:rPr>
              <a:t>Jürgen Kalweit - entspanntundkreativ.de  - achtsames-arbeiten-mbsr.de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5800" y="5316538"/>
            <a:ext cx="3657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>
                <a:solidFill>
                  <a:srgbClr val="800000"/>
                </a:solidFill>
                <a:ea typeface="+mn-ea"/>
              </a:rPr>
              <a:t>„Tun“ darf durch „Sein“ wieder</a:t>
            </a:r>
          </a:p>
          <a:p>
            <a:pPr eaLnBrk="1" hangingPunct="1">
              <a:defRPr/>
            </a:pPr>
            <a:r>
              <a:rPr lang="de-DE">
                <a:solidFill>
                  <a:srgbClr val="800000"/>
                </a:solidFill>
                <a:ea typeface="+mn-ea"/>
              </a:rPr>
              <a:t>  in Balance gebracht werden</a:t>
            </a:r>
            <a:r>
              <a:rPr lang="de-DE">
                <a:solidFill>
                  <a:schemeClr val="bg1">
                    <a:lumMod val="50000"/>
                  </a:schemeClr>
                </a:solidFill>
                <a:ea typeface="+mn-ea"/>
              </a:rPr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199" y="496026"/>
            <a:ext cx="539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Achtsamkeit - Wirkungsweisen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81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Achtsamkeit - Wirkungsweisen </a:t>
            </a:r>
            <a:br>
              <a:rPr lang="de-DE" dirty="0"/>
            </a:b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b="1" dirty="0"/>
              <a:t>Lebensrhythmen:</a:t>
            </a:r>
            <a:r>
              <a:rPr lang="de-DE" sz="2600" dirty="0"/>
              <a:t> Der Lebensrhythmus </a:t>
            </a:r>
            <a:r>
              <a:rPr lang="de-DE" sz="2600" b="1" dirty="0"/>
              <a:t>BRAC</a:t>
            </a:r>
            <a:br>
              <a:rPr lang="de-DE" sz="2600" b="1" dirty="0"/>
            </a:br>
            <a:r>
              <a:rPr lang="de-DE" sz="2600" dirty="0"/>
              <a:t>(Basic Rest </a:t>
            </a:r>
            <a:r>
              <a:rPr lang="de-DE" sz="2600" dirty="0" err="1"/>
              <a:t>Activity</a:t>
            </a:r>
            <a:r>
              <a:rPr lang="de-DE" sz="2600" dirty="0"/>
              <a:t> Cycle) gibt einen Rhythmus von 90 Minuten vor. Das Gehirn kann danach immer nur etwa eineinhalb Stunden volle Leistung bringen.</a:t>
            </a:r>
            <a:br>
              <a:rPr lang="de-DE" sz="2600" dirty="0"/>
            </a:br>
            <a:r>
              <a:rPr lang="de-DE" sz="2600" dirty="0"/>
              <a:t> </a:t>
            </a:r>
          </a:p>
          <a:p>
            <a:pPr marL="400050" lvl="1" indent="0">
              <a:buNone/>
            </a:pPr>
            <a:r>
              <a:rPr lang="de-DE" sz="2400" dirty="0"/>
              <a:t>„Jede Sitzung, die länger dauert, wird ineffektiv.“</a:t>
            </a:r>
            <a:br>
              <a:rPr lang="de-DE" sz="2400" dirty="0"/>
            </a:br>
            <a:r>
              <a:rPr lang="de-DE" sz="2400" dirty="0"/>
              <a:t>Dann sollte eine Pause von etwa 5 - 7 Minuten folgen. Anschließend beginnt ein neuer Zyklus. </a:t>
            </a:r>
            <a:br>
              <a:rPr lang="de-DE" sz="2400" dirty="0"/>
            </a:br>
            <a:endParaRPr lang="de-DE" sz="2400" dirty="0"/>
          </a:p>
          <a:p>
            <a:pPr marL="400050" lvl="1" indent="0">
              <a:buNone/>
            </a:pPr>
            <a:r>
              <a:rPr lang="de-DE" sz="1600" dirty="0"/>
              <a:t>Prof. Dr. phil. Maximilian Moser </a:t>
            </a:r>
            <a:br>
              <a:rPr lang="de-DE" sz="1600" dirty="0"/>
            </a:br>
            <a:r>
              <a:rPr lang="de-DE" sz="1600" dirty="0"/>
              <a:t>Vom richtigen Umgang mit der Zeit: Die heilende Kraft der Chronobiologie – </a:t>
            </a:r>
            <a:r>
              <a:rPr lang="de-DE" sz="1600" dirty="0" err="1"/>
              <a:t>Allegria</a:t>
            </a:r>
            <a:r>
              <a:rPr lang="de-DE" sz="1600" dirty="0"/>
              <a:t>-Verlag</a:t>
            </a:r>
          </a:p>
          <a:p>
            <a:pPr marL="400050" lvl="1" indent="0">
              <a:buNone/>
            </a:pP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Jürgen Kalweit - entspanntundkreativ.de  - achtsames-arbeiten-mbsr.de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65A1-1AA2-524A-B053-0E78AFF0940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6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 xmlns="691ef8f5-35b8-4fbd-86eb-965f875cb4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5FECD88CEB334F8BF319E1A318C85F" ma:contentTypeVersion="1" ma:contentTypeDescription="Ein neues Dokument erstellen." ma:contentTypeScope="" ma:versionID="bddd6cbb9598618cd1020327ade7a05c">
  <xsd:schema xmlns:xsd="http://www.w3.org/2001/XMLSchema" xmlns:xs="http://www.w3.org/2001/XMLSchema" xmlns:p="http://schemas.microsoft.com/office/2006/metadata/properties" xmlns:ns2="691ef8f5-35b8-4fbd-86eb-965f875cb4cd" targetNamespace="http://schemas.microsoft.com/office/2006/metadata/properties" ma:root="true" ma:fieldsID="f81a8ef8689f7a5dac89193e4f748398" ns2:_="">
    <xsd:import namespace="691ef8f5-35b8-4fbd-86eb-965f875cb4cd"/>
    <xsd:element name="properties">
      <xsd:complexType>
        <xsd:sequence>
          <xsd:element name="documentManagement">
            <xsd:complexType>
              <xsd:all>
                <xsd:element ref="ns2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ef8f5-35b8-4fbd-86eb-965f875cb4cd" elementFormDefault="qualified">
    <xsd:import namespace="http://schemas.microsoft.com/office/2006/documentManagement/types"/>
    <xsd:import namespace="http://schemas.microsoft.com/office/infopath/2007/PartnerControls"/>
    <xsd:element name="Info" ma:index="8" nillable="true" ma:displayName="Info" ma:internalName="Inf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8FF56-FECA-46E9-820B-62F5ADBAF67D}">
  <ds:schemaRefs>
    <ds:schemaRef ds:uri="http://schemas.openxmlformats.org/package/2006/metadata/core-properties"/>
    <ds:schemaRef ds:uri="http://purl.org/dc/terms/"/>
    <ds:schemaRef ds:uri="691ef8f5-35b8-4fbd-86eb-965f875cb4cd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53CDA6-E1D1-4AA6-9F22-0CBD3BC33D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FEAB5B-8C69-48FD-BE43-12056C860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ef8f5-35b8-4fbd-86eb-965f875cb4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1481</Words>
  <Application>Microsoft Macintosh PowerPoint</Application>
  <PresentationFormat>Bildschirmpräsentation (4:3)</PresentationFormat>
  <Paragraphs>228</Paragraphs>
  <Slides>22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Office-Design</vt:lpstr>
      <vt:lpstr>PowerPoint-Präsentation</vt:lpstr>
      <vt:lpstr>Agenda - Achtsamkeitspraxis</vt:lpstr>
      <vt:lpstr>            MBSR  Mindfulness Based Stress Reduction             </vt:lpstr>
      <vt:lpstr>Wissenschaft</vt:lpstr>
      <vt:lpstr>Wissenschaft</vt:lpstr>
      <vt:lpstr>         Achtsamkeit Definition nach Jon Kabat-Zinn          </vt:lpstr>
      <vt:lpstr>         Selbstfürsorge - Wertschätzung           </vt:lpstr>
      <vt:lpstr>                                 </vt:lpstr>
      <vt:lpstr>Achtsamkeit - Wirkungsweisen  </vt:lpstr>
      <vt:lpstr>PowerPoint-Präsentation</vt:lpstr>
      <vt:lpstr>PowerPoint-Präsentation</vt:lpstr>
      <vt:lpstr>    </vt:lpstr>
      <vt:lpstr>    </vt:lpstr>
      <vt:lpstr>PowerPoint-Präsentation</vt:lpstr>
      <vt:lpstr>Achtsames Innehalten Übung</vt:lpstr>
      <vt:lpstr>Achtsamkeitspraxis - Umsetzung</vt:lpstr>
      <vt:lpstr>         Integrierte - Achtsamkeitspraxis – ein Paradigmenwechsel         </vt:lpstr>
      <vt:lpstr>PowerPoint-Präsentation</vt:lpstr>
      <vt:lpstr>Achtsamkeitspraxis Übung: Die Kraft der Achtsamkeit erleben</vt:lpstr>
      <vt:lpstr>Achtsame Kommunikation</vt:lpstr>
      <vt:lpstr>Achtsames Innehalten Übung</vt:lpstr>
      <vt:lpstr>Umsetzung in den Arbeitsalltag</vt:lpstr>
    </vt:vector>
  </TitlesOfParts>
  <Company>entspanntundkreativ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Kalweit</dc:creator>
  <cp:lastModifiedBy>Jürgen Kalweit</cp:lastModifiedBy>
  <cp:revision>355</cp:revision>
  <cp:lastPrinted>2017-05-08T03:35:25Z</cp:lastPrinted>
  <dcterms:created xsi:type="dcterms:W3CDTF">2014-03-04T11:27:41Z</dcterms:created>
  <dcterms:modified xsi:type="dcterms:W3CDTF">2021-10-20T09:14:34Z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0x010100D55FECD88CEB334F8BF319E1A318C85F</vt:lpwstr>
  </property>
</Properties>
</file>